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0" r:id="rId2"/>
    <p:sldId id="316" r:id="rId3"/>
    <p:sldId id="315" r:id="rId4"/>
    <p:sldId id="317" r:id="rId5"/>
    <p:sldId id="314" r:id="rId6"/>
    <p:sldId id="293" r:id="rId7"/>
    <p:sldId id="311" r:id="rId8"/>
    <p:sldId id="301" r:id="rId9"/>
    <p:sldId id="305" r:id="rId10"/>
    <p:sldId id="304" r:id="rId11"/>
    <p:sldId id="318" r:id="rId12"/>
    <p:sldId id="307" r:id="rId13"/>
    <p:sldId id="308" r:id="rId14"/>
    <p:sldId id="319" r:id="rId15"/>
    <p:sldId id="312" r:id="rId16"/>
    <p:sldId id="276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8ADB6-E8A9-4AB7-9516-09BFAAAB63E7}" type="datetimeFigureOut">
              <a:rPr lang="th-TH" smtClean="0"/>
              <a:pPr/>
              <a:t>04/08/56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3AC21-6D76-47FC-8D34-9BDFD020D13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BBBF-4B45-4EB8-A4D2-BA26F557B4E6}" type="datetime1">
              <a:rPr lang="th-TH" smtClean="0"/>
              <a:pPr/>
              <a:t>04/08/56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2EC5-0DD9-400D-8BFD-98AFC0D457EE}" type="datetime1">
              <a:rPr lang="th-TH" smtClean="0"/>
              <a:pPr/>
              <a:t>04/08/56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C07-9F02-4729-A3BB-B6A4D4DFEE72}" type="datetime1">
              <a:rPr lang="th-TH" smtClean="0"/>
              <a:pPr/>
              <a:t>04/08/56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2DFCC-33E1-4747-81C2-2F82A0141A96}" type="datetime1">
              <a:rPr lang="th-TH" smtClean="0"/>
              <a:pPr/>
              <a:t>04/08/56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B444C-6352-45E5-A779-F3F0D8540D71}" type="datetime1">
              <a:rPr lang="th-TH" smtClean="0"/>
              <a:pPr/>
              <a:t>04/08/56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A5F0-0A0C-46B3-8FBB-10B3DFAA5BAE}" type="datetime1">
              <a:rPr lang="th-TH" smtClean="0"/>
              <a:pPr/>
              <a:t>04/08/56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BDF9-9DA0-42A1-8531-D3092C8FC845}" type="datetime1">
              <a:rPr lang="th-TH" smtClean="0"/>
              <a:pPr/>
              <a:t>04/08/56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7BCD-DAA9-4329-9293-A29EA5EBBF15}" type="datetime1">
              <a:rPr lang="th-TH" smtClean="0"/>
              <a:pPr/>
              <a:t>04/08/56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2CB5-E912-4BA1-90E0-ADAF13E14CA8}" type="datetime1">
              <a:rPr lang="th-TH" smtClean="0"/>
              <a:pPr/>
              <a:t>04/08/56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0B74-238D-4A73-A5F6-30DB8BFE3955}" type="datetime1">
              <a:rPr lang="th-TH" smtClean="0"/>
              <a:pPr/>
              <a:t>04/08/56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809-5256-4FFA-9252-4AFDEF586320}" type="datetime1">
              <a:rPr lang="th-TH" smtClean="0"/>
              <a:pPr/>
              <a:t>04/08/56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C224-8052-4CC3-AEAE-4336A41C54A9}" type="datetime1">
              <a:rPr lang="th-TH" smtClean="0"/>
              <a:pPr/>
              <a:t>04/08/56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7106A-A6E8-4F02-915D-1811BB60CAC9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643182"/>
            <a:ext cx="8229600" cy="1143000"/>
          </a:xfrm>
        </p:spPr>
        <p:txBody>
          <a:bodyPr/>
          <a:lstStyle/>
          <a:p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คำสั่งพื้นฐาน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0"/>
            <a:ext cx="6572296" cy="857232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200" b="1" dirty="0" smtClean="0">
                <a:latin typeface="Angsana New" pitchFamily="18" charset="-34"/>
                <a:cs typeface="IrisUPC" pitchFamily="34" charset="-34"/>
              </a:rPr>
              <a:t>if…else  (</a:t>
            </a:r>
            <a:r>
              <a:rPr lang="th-TH" sz="3200" b="1" dirty="0" smtClean="0">
                <a:latin typeface="Angsana New" pitchFamily="18" charset="-34"/>
                <a:cs typeface="IrisUPC" pitchFamily="34" charset="-34"/>
              </a:rPr>
              <a:t>มากกว่า </a:t>
            </a:r>
            <a:r>
              <a:rPr lang="en-US" sz="3200" b="1" dirty="0" smtClean="0">
                <a:latin typeface="Angsana New" pitchFamily="18" charset="-34"/>
                <a:cs typeface="IrisUPC" pitchFamily="34" charset="-34"/>
              </a:rPr>
              <a:t>2 </a:t>
            </a:r>
            <a:r>
              <a:rPr lang="th-TH" sz="3200" b="1" dirty="0" smtClean="0">
                <a:latin typeface="Angsana New" pitchFamily="18" charset="-34"/>
                <a:cs typeface="IrisUPC" pitchFamily="34" charset="-34"/>
              </a:rPr>
              <a:t>เงื่อนไข)</a:t>
            </a:r>
            <a:endParaRPr lang="th-TH" sz="32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85720" y="928670"/>
            <a:ext cx="569593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sz="2400" u="sng" dirty="0" smtClean="0">
                <a:latin typeface="Angsana New" pitchFamily="18" charset="-34"/>
              </a:rPr>
              <a:t>รูปแบบ</a:t>
            </a:r>
            <a:endParaRPr lang="en-US" sz="2400" u="sng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sz="2400" dirty="0" smtClean="0">
                <a:latin typeface="Angsana New" pitchFamily="18" charset="-34"/>
              </a:rPr>
              <a:t>if(</a:t>
            </a:r>
            <a:r>
              <a:rPr lang="th-TH" sz="2400" dirty="0" smtClean="0">
                <a:latin typeface="Angsana New" pitchFamily="18" charset="-34"/>
              </a:rPr>
              <a:t>เงื่อนไข) </a:t>
            </a:r>
            <a:r>
              <a:rPr lang="en-US" sz="2400" dirty="0" smtClean="0">
                <a:latin typeface="Angsana New" pitchFamily="18" charset="-34"/>
              </a:rPr>
              <a:t>{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sz="2400" dirty="0" smtClean="0">
                <a:latin typeface="Angsana New" pitchFamily="18" charset="-34"/>
              </a:rPr>
              <a:t>	</a:t>
            </a:r>
            <a:r>
              <a:rPr lang="th-TH" sz="2400" dirty="0" smtClean="0">
                <a:latin typeface="Angsana New" pitchFamily="18" charset="-34"/>
              </a:rPr>
              <a:t>ถ้าตรงกับเงื่อนไขที่ </a:t>
            </a:r>
            <a:r>
              <a:rPr lang="en-US" sz="2400" dirty="0" smtClean="0">
                <a:latin typeface="Angsana New" pitchFamily="18" charset="-34"/>
              </a:rPr>
              <a:t>1 </a:t>
            </a:r>
            <a:r>
              <a:rPr lang="th-TH" sz="2400" dirty="0" smtClean="0">
                <a:latin typeface="Angsana New" pitchFamily="18" charset="-34"/>
              </a:rPr>
              <a:t> ให้ทำตรงนี้</a:t>
            </a:r>
            <a:endParaRPr lang="en-US" sz="2400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sz="2400" dirty="0" smtClean="0">
                <a:latin typeface="Angsana New" pitchFamily="18" charset="-34"/>
              </a:rPr>
              <a:t>}else if (</a:t>
            </a:r>
            <a:r>
              <a:rPr lang="th-TH" sz="2400" dirty="0" smtClean="0">
                <a:latin typeface="Angsana New" pitchFamily="18" charset="-34"/>
              </a:rPr>
              <a:t>เงื่อนไข) </a:t>
            </a:r>
            <a:r>
              <a:rPr lang="en-US" sz="2400" dirty="0" smtClean="0">
                <a:latin typeface="Angsana New" pitchFamily="18" charset="-34"/>
              </a:rPr>
              <a:t>{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sz="2400" dirty="0" smtClean="0">
                <a:latin typeface="Angsana New" pitchFamily="18" charset="-34"/>
              </a:rPr>
              <a:t>	</a:t>
            </a:r>
            <a:r>
              <a:rPr lang="th-TH" sz="2400" dirty="0" smtClean="0">
                <a:latin typeface="Angsana New" pitchFamily="18" charset="-34"/>
              </a:rPr>
              <a:t> ถ้าตรงกับเงื่อนไขที่ </a:t>
            </a:r>
            <a:r>
              <a:rPr lang="en-US" sz="2400" dirty="0" smtClean="0">
                <a:latin typeface="Angsana New" pitchFamily="18" charset="-34"/>
              </a:rPr>
              <a:t>2 </a:t>
            </a:r>
            <a:r>
              <a:rPr lang="th-TH" sz="2400" dirty="0" smtClean="0">
                <a:latin typeface="Angsana New" pitchFamily="18" charset="-34"/>
              </a:rPr>
              <a:t> ให้ทำตรงนี้</a:t>
            </a:r>
            <a:endParaRPr lang="en-US" sz="2400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sz="2400" dirty="0" smtClean="0">
                <a:latin typeface="Angsana New" pitchFamily="18" charset="-34"/>
              </a:rPr>
              <a:t>}else if (</a:t>
            </a:r>
            <a:r>
              <a:rPr lang="th-TH" sz="2400" dirty="0" smtClean="0">
                <a:latin typeface="Angsana New" pitchFamily="18" charset="-34"/>
              </a:rPr>
              <a:t>เงื่อนไข) </a:t>
            </a:r>
            <a:r>
              <a:rPr lang="en-US" sz="2400" dirty="0" smtClean="0">
                <a:latin typeface="Angsana New" pitchFamily="18" charset="-34"/>
              </a:rPr>
              <a:t>{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sz="2400" dirty="0" smtClean="0">
                <a:latin typeface="Angsana New" pitchFamily="18" charset="-34"/>
              </a:rPr>
              <a:t>	ถ้าตรงกับเงื่อนไขที่ </a:t>
            </a:r>
            <a:r>
              <a:rPr lang="en-US" sz="2400" dirty="0" smtClean="0">
                <a:latin typeface="Angsana New" pitchFamily="18" charset="-34"/>
              </a:rPr>
              <a:t>3 </a:t>
            </a:r>
            <a:r>
              <a:rPr lang="th-TH" sz="2400" dirty="0" smtClean="0">
                <a:latin typeface="Angsana New" pitchFamily="18" charset="-34"/>
              </a:rPr>
              <a:t> ให้ทำตรงนี้</a:t>
            </a:r>
            <a:endParaRPr lang="en-US" sz="2400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sz="2400" dirty="0" smtClean="0">
                <a:latin typeface="Angsana New" pitchFamily="18" charset="-34"/>
              </a:rPr>
              <a:t>}else if (</a:t>
            </a:r>
            <a:r>
              <a:rPr lang="th-TH" sz="2400" dirty="0" smtClean="0">
                <a:latin typeface="Angsana New" pitchFamily="18" charset="-34"/>
              </a:rPr>
              <a:t>เงื่อนไข) </a:t>
            </a:r>
            <a:r>
              <a:rPr lang="en-US" sz="2400" dirty="0" smtClean="0">
                <a:latin typeface="Angsana New" pitchFamily="18" charset="-34"/>
              </a:rPr>
              <a:t>{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sz="2400" dirty="0" smtClean="0">
                <a:latin typeface="Angsana New" pitchFamily="18" charset="-34"/>
              </a:rPr>
              <a:t>	ถ้าตรงกับเงื่อนไขที่ </a:t>
            </a:r>
            <a:r>
              <a:rPr lang="en-US" sz="2400" dirty="0" smtClean="0">
                <a:latin typeface="Angsana New" pitchFamily="18" charset="-34"/>
              </a:rPr>
              <a:t>4   </a:t>
            </a:r>
            <a:r>
              <a:rPr lang="th-TH" sz="2400" dirty="0" smtClean="0">
                <a:latin typeface="Angsana New" pitchFamily="18" charset="-34"/>
              </a:rPr>
              <a:t>ให้ทำตรงนี้</a:t>
            </a:r>
            <a:endParaRPr lang="en-US" sz="2400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sz="2400" dirty="0" smtClean="0">
                <a:latin typeface="Angsana New" pitchFamily="18" charset="-34"/>
              </a:rPr>
              <a:t>}else {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sz="2400" dirty="0" smtClean="0">
                <a:latin typeface="Angsana New" pitchFamily="18" charset="-34"/>
              </a:rPr>
              <a:t>	</a:t>
            </a:r>
            <a:r>
              <a:rPr lang="th-TH" sz="2400" dirty="0" smtClean="0">
                <a:latin typeface="Angsana New" pitchFamily="18" charset="-34"/>
              </a:rPr>
              <a:t>ถ้าเงื่อนไขอื่นๆ ที่นอกเหนือจาก </a:t>
            </a:r>
            <a:r>
              <a:rPr lang="en-US" sz="2400" dirty="0" smtClean="0">
                <a:latin typeface="Angsana New" pitchFamily="18" charset="-34"/>
              </a:rPr>
              <a:t>1-4 </a:t>
            </a:r>
            <a:r>
              <a:rPr lang="th-TH" sz="2400" dirty="0" smtClean="0">
                <a:latin typeface="Angsana New" pitchFamily="18" charset="-34"/>
              </a:rPr>
              <a:t>ให้ทำตรงนี้</a:t>
            </a:r>
            <a:endParaRPr lang="en-US" sz="2400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sz="2400" dirty="0" smtClean="0">
                <a:latin typeface="Angsana New" pitchFamily="18" charset="-34"/>
              </a:rPr>
              <a:t>}</a:t>
            </a: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00826" y="6286520"/>
            <a:ext cx="2133600" cy="365125"/>
          </a:xfrm>
        </p:spPr>
        <p:txBody>
          <a:bodyPr/>
          <a:lstStyle/>
          <a:p>
            <a:fld id="{5A07106A-A6E8-4F02-915D-1811BB60CAC9}" type="slidenum">
              <a:rPr lang="th-TH" smtClean="0"/>
              <a:pPr/>
              <a:t>10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40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000"/>
                                        <p:tgtEl>
                                          <p:spTgt spid="409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2000"/>
                                        <p:tgtEl>
                                          <p:spTgt spid="409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2000"/>
                                        <p:tgtEl>
                                          <p:spTgt spid="409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2000"/>
                                        <p:tgtEl>
                                          <p:spTgt spid="409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0"/>
            <a:ext cx="6572296" cy="857232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200" b="1" dirty="0" smtClean="0">
                <a:latin typeface="Angsana New" pitchFamily="18" charset="-34"/>
                <a:cs typeface="IrisUPC" pitchFamily="34" charset="-34"/>
              </a:rPr>
              <a:t>if…else  (</a:t>
            </a:r>
            <a:r>
              <a:rPr lang="th-TH" sz="3200" b="1" dirty="0" smtClean="0">
                <a:latin typeface="Angsana New" pitchFamily="18" charset="-34"/>
                <a:cs typeface="IrisUPC" pitchFamily="34" charset="-34"/>
              </a:rPr>
              <a:t>มากกว่า </a:t>
            </a:r>
            <a:r>
              <a:rPr lang="en-US" sz="3200" b="1" dirty="0" smtClean="0">
                <a:latin typeface="Angsana New" pitchFamily="18" charset="-34"/>
                <a:cs typeface="IrisUPC" pitchFamily="34" charset="-34"/>
              </a:rPr>
              <a:t>2 </a:t>
            </a:r>
            <a:r>
              <a:rPr lang="th-TH" sz="3200" b="1" dirty="0" smtClean="0">
                <a:latin typeface="Angsana New" pitchFamily="18" charset="-34"/>
                <a:cs typeface="IrisUPC" pitchFamily="34" charset="-34"/>
              </a:rPr>
              <a:t>เงื่อนไข)</a:t>
            </a:r>
            <a:endParaRPr lang="th-TH" sz="3200" b="1" dirty="0"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00826" y="6286520"/>
            <a:ext cx="2133600" cy="365125"/>
          </a:xfrm>
        </p:spPr>
        <p:txBody>
          <a:bodyPr/>
          <a:lstStyle/>
          <a:p>
            <a:fld id="{5A07106A-A6E8-4F02-915D-1811BB60CAC9}" type="slidenum">
              <a:rPr lang="th-TH" smtClean="0"/>
              <a:pPr/>
              <a:t>11</a:t>
            </a:fld>
            <a:endParaRPr lang="th-TH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642918"/>
            <a:ext cx="7143800" cy="6234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if…else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85720" y="1285860"/>
            <a:ext cx="864396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โจทย์ในชั้นเรียน</a:t>
            </a:r>
          </a:p>
          <a:p>
            <a:r>
              <a:rPr lang="th-TH" dirty="0" smtClean="0"/>
              <a:t>ใหรับขอมูลชั้นปของนักศึกษาและใหพิมพขอความตรงกับชั้นป  กําหนดวา</a:t>
            </a:r>
          </a:p>
          <a:p>
            <a:r>
              <a:rPr lang="th-TH" dirty="0" smtClean="0"/>
              <a:t>ชั้นปที่ 1 พิมพวา “</a:t>
            </a:r>
            <a:r>
              <a:rPr lang="en-US" dirty="0" smtClean="0"/>
              <a:t>Freshman”  </a:t>
            </a:r>
            <a:endParaRPr lang="th-TH" dirty="0" smtClean="0"/>
          </a:p>
          <a:p>
            <a:r>
              <a:rPr lang="th-TH" dirty="0" smtClean="0"/>
              <a:t>ชั้นปที่ 2 พิมพวา “</a:t>
            </a:r>
            <a:r>
              <a:rPr lang="en-US" dirty="0" smtClean="0"/>
              <a:t>Sophomore”  </a:t>
            </a:r>
            <a:endParaRPr lang="th-TH" dirty="0" smtClean="0"/>
          </a:p>
          <a:p>
            <a:r>
              <a:rPr lang="th-TH" dirty="0" smtClean="0"/>
              <a:t>ชั้นปที่ 3 พิมพวา “</a:t>
            </a:r>
            <a:r>
              <a:rPr lang="en-US" dirty="0" smtClean="0"/>
              <a:t>Junior”  </a:t>
            </a:r>
            <a:endParaRPr lang="th-TH" dirty="0" smtClean="0"/>
          </a:p>
          <a:p>
            <a:r>
              <a:rPr lang="th-TH" dirty="0" smtClean="0"/>
              <a:t>ชั้นปที่ 4 พิมพวา “</a:t>
            </a:r>
            <a:r>
              <a:rPr lang="en-US" dirty="0" smtClean="0"/>
              <a:t>Senior”  </a:t>
            </a:r>
            <a:endParaRPr lang="th-TH" dirty="0" smtClean="0"/>
          </a:p>
          <a:p>
            <a:r>
              <a:rPr lang="th-TH" dirty="0" smtClean="0"/>
              <a:t>ชั้นปอื่น ๆ พิมพวา “</a:t>
            </a:r>
            <a:r>
              <a:rPr lang="en-US" dirty="0" smtClean="0"/>
              <a:t>Super”</a:t>
            </a:r>
            <a:r>
              <a:rPr lang="th-TH" u="sng" dirty="0" smtClean="0">
                <a:latin typeface="Angsana New" pitchFamily="18" charset="-34"/>
              </a:rPr>
              <a:t> 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 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 </a:t>
            </a:r>
            <a:endParaRPr lang="th-TH" dirty="0"/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12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40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000"/>
                                        <p:tgtEl>
                                          <p:spTgt spid="409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switch…case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428596" y="1500174"/>
            <a:ext cx="5357850" cy="64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รูปแบบ</a:t>
            </a:r>
            <a:endParaRPr lang="en-US" u="sng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 </a:t>
            </a:r>
            <a:endParaRPr lang="th-TH" dirty="0"/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13</a:t>
            </a:fld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357158" y="857232"/>
            <a:ext cx="23903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ใช้สำหรับหลายเงื่อนไข</a:t>
            </a:r>
            <a:endParaRPr lang="th-TH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857356" y="1285860"/>
            <a:ext cx="4686300" cy="53578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ngsana New" pitchFamily="18" charset="-34"/>
                <a:cs typeface="Cordia New" pitchFamily="34" charset="-34"/>
              </a:rPr>
              <a:t>switch (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ngsana New" pitchFamily="18" charset="-34"/>
                <a:cs typeface="Cordia New" pitchFamily="34" charset="-34"/>
              </a:rPr>
              <a:t>ตัวแปรที่ต้องการตรวจสอบค่า)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Angsana New" pitchFamily="18" charset="-34"/>
              <a:cs typeface="Cordia New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ngsana New" pitchFamily="18" charset="-34"/>
                <a:cs typeface="Cordia New" pitchFamily="34" charset="-34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ngsana New" pitchFamily="18" charset="-34"/>
                <a:cs typeface="Cordia New" pitchFamily="34" charset="-34"/>
              </a:rPr>
              <a:t>  	case 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ngsana New" pitchFamily="18" charset="-34"/>
                <a:cs typeface="Cordia New" pitchFamily="34" charset="-34"/>
              </a:rPr>
              <a:t>ค่าที่ 1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ngsana New" pitchFamily="18" charset="-34"/>
                <a:cs typeface="Cordia New" pitchFamily="34" charset="-34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ngsana New" pitchFamily="18" charset="-34"/>
                <a:cs typeface="Cordia New" pitchFamily="34" charset="-34"/>
              </a:rPr>
              <a:t>		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ngsana New" pitchFamily="18" charset="-34"/>
                <a:cs typeface="Cordia New" pitchFamily="34" charset="-34"/>
              </a:rPr>
              <a:t>คำสั่งต่าง ๆ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ngsana New" pitchFamily="18" charset="-34"/>
                <a:cs typeface="Cordia New" pitchFamily="34" charset="-34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ngsana New" pitchFamily="18" charset="-34"/>
                <a:cs typeface="Cordia New" pitchFamily="34" charset="-34"/>
              </a:rPr>
              <a:t>		break;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ngsana New" pitchFamily="18" charset="-34"/>
                <a:cs typeface="Cordia New" pitchFamily="34" charset="-34"/>
              </a:rPr>
              <a:t>	case 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ngsana New" pitchFamily="18" charset="-34"/>
                <a:cs typeface="Cordia New" pitchFamily="34" charset="-34"/>
              </a:rPr>
              <a:t>ค่าที่ 2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ngsana New" pitchFamily="18" charset="-34"/>
                <a:cs typeface="Cordia New" pitchFamily="34" charset="-34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ngsana New" pitchFamily="18" charset="-34"/>
                <a:cs typeface="Cordia New" pitchFamily="34" charset="-34"/>
              </a:rPr>
              <a:t>		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ngsana New" pitchFamily="18" charset="-34"/>
                <a:cs typeface="Cordia New" pitchFamily="34" charset="-34"/>
              </a:rPr>
              <a:t>คำสั่งต่าง ๆ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ngsana New" pitchFamily="18" charset="-34"/>
                <a:cs typeface="Cordia New" pitchFamily="34" charset="-34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ngsana New" pitchFamily="18" charset="-34"/>
                <a:cs typeface="Cordia New" pitchFamily="34" charset="-34"/>
              </a:rPr>
              <a:t>		break;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ngsana New" pitchFamily="18" charset="-34"/>
                <a:cs typeface="Cordia New" pitchFamily="34" charset="-34"/>
              </a:rPr>
              <a:t>	……….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ngsana New" pitchFamily="18" charset="-34"/>
                <a:cs typeface="Cordia New" pitchFamily="34" charset="-34"/>
              </a:rPr>
              <a:t>	default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ngsana New" pitchFamily="18" charset="-34"/>
                <a:cs typeface="Cordia New" pitchFamily="34" charset="-34"/>
              </a:rPr>
              <a:t>		</a:t>
            </a: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ngsana New" pitchFamily="18" charset="-34"/>
                <a:cs typeface="Cordia New" pitchFamily="34" charset="-34"/>
              </a:rPr>
              <a:t>คำสั่งที่ไม่อยู่ในเงื่อนไข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ngsana New" pitchFamily="18" charset="-34"/>
                <a:cs typeface="Cordia New" pitchFamily="34" charset="-34"/>
              </a:rPr>
              <a:t>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Angsana New" pitchFamily="18" charset="-34"/>
                <a:cs typeface="Cordia New" pitchFamily="34" charset="-34"/>
              </a:rPr>
              <a:t>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dia New" pitchFamily="34" charset="-34"/>
              <a:ea typeface="Angsana New" pitchFamily="18" charset="-34"/>
              <a:cs typeface="Cordia New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dia New" pitchFamily="34" charset="-34"/>
              <a:ea typeface="Angsana New" pitchFamily="18" charset="-34"/>
              <a:cs typeface="Cordia New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dia New" pitchFamily="34" charset="-34"/>
              <a:ea typeface="Angsana New" pitchFamily="18" charset="-34"/>
              <a:cs typeface="Cordia New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dia New" pitchFamily="34" charset="-34"/>
              <a:ea typeface="Angsana New" pitchFamily="18" charset="-34"/>
              <a:cs typeface="Cordia New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rdia New" pitchFamily="34" charset="-34"/>
              <a:ea typeface="Angsana New" pitchFamily="18" charset="-34"/>
              <a:cs typeface="Cordia New" pitchFamily="34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if…else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85720" y="1285860"/>
            <a:ext cx="864396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โจทย์ในชั้นเรียน</a:t>
            </a:r>
          </a:p>
          <a:p>
            <a:r>
              <a:rPr lang="th-TH" dirty="0" smtClean="0"/>
              <a:t>ใหรับขอมูลชั้นปของนักศึกษาและใหพิมพขอความตรงกับชั้นป  กําหนดวา</a:t>
            </a:r>
          </a:p>
          <a:p>
            <a:r>
              <a:rPr lang="th-TH" dirty="0" smtClean="0"/>
              <a:t>ชั้นปที่ 1 พิมพวา “</a:t>
            </a:r>
            <a:r>
              <a:rPr lang="en-US" dirty="0" smtClean="0"/>
              <a:t>Freshman”  </a:t>
            </a:r>
            <a:endParaRPr lang="th-TH" dirty="0" smtClean="0"/>
          </a:p>
          <a:p>
            <a:r>
              <a:rPr lang="th-TH" dirty="0" smtClean="0"/>
              <a:t>ชั้นปที่ 2 พิมพวา “</a:t>
            </a:r>
            <a:r>
              <a:rPr lang="en-US" dirty="0" smtClean="0"/>
              <a:t>Sophomore”  </a:t>
            </a:r>
            <a:endParaRPr lang="th-TH" dirty="0" smtClean="0"/>
          </a:p>
          <a:p>
            <a:r>
              <a:rPr lang="th-TH" dirty="0" smtClean="0"/>
              <a:t>ชั้นปที่ 3 พิมพวา “</a:t>
            </a:r>
            <a:r>
              <a:rPr lang="en-US" dirty="0" smtClean="0"/>
              <a:t>Junior”  </a:t>
            </a:r>
            <a:endParaRPr lang="th-TH" dirty="0" smtClean="0"/>
          </a:p>
          <a:p>
            <a:r>
              <a:rPr lang="th-TH" dirty="0" smtClean="0"/>
              <a:t>ชั้นปที่ 4 พิมพวา “</a:t>
            </a:r>
            <a:r>
              <a:rPr lang="en-US" dirty="0" smtClean="0"/>
              <a:t>Senior”  </a:t>
            </a:r>
            <a:endParaRPr lang="th-TH" dirty="0" smtClean="0"/>
          </a:p>
          <a:p>
            <a:r>
              <a:rPr lang="th-TH" dirty="0" smtClean="0"/>
              <a:t>ชั้นปอื่น ๆ พิมพวา “</a:t>
            </a:r>
            <a:r>
              <a:rPr lang="en-US" dirty="0" smtClean="0"/>
              <a:t>Super”</a:t>
            </a:r>
            <a:r>
              <a:rPr lang="th-TH" u="sng" dirty="0" smtClean="0">
                <a:latin typeface="Angsana New" pitchFamily="18" charset="-34"/>
              </a:rPr>
              <a:t> 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 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 </a:t>
            </a:r>
            <a:endParaRPr lang="th-TH" dirty="0"/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14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409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000"/>
                                        <p:tgtEl>
                                          <p:spTgt spid="409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switch…case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15</a:t>
            </a:fld>
            <a:endParaRPr lang="th-TH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000108"/>
            <a:ext cx="861429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www.glittergraphics.org/graphics/thank-you/images/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714488"/>
            <a:ext cx="4762500" cy="3190876"/>
          </a:xfrm>
          <a:prstGeom prst="rect">
            <a:avLst/>
          </a:prstGeom>
          <a:noFill/>
        </p:spPr>
      </p:pic>
      <p:pic>
        <p:nvPicPr>
          <p:cNvPr id="6" name="Picture 2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0"/>
            <a:ext cx="857224" cy="1350778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16</a:t>
            </a:fld>
            <a:endParaRPr lang="th-TH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2</a:t>
            </a:fld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500034" y="1214422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คำสั่งสำหรับแสดงผลผ่านหน้าจอ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8662" y="1928802"/>
            <a:ext cx="778674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System.out.println</a:t>
            </a:r>
            <a:r>
              <a:rPr lang="en-US" dirty="0" smtClean="0"/>
              <a:t>(“</a:t>
            </a:r>
            <a:r>
              <a:rPr lang="th-TH" dirty="0" smtClean="0"/>
              <a:t>ข้อความที่ต้องการแสดงผลออกหน้าจอ</a:t>
            </a:r>
            <a:r>
              <a:rPr lang="en-US" dirty="0" smtClean="0"/>
              <a:t>”);</a:t>
            </a:r>
            <a:endParaRPr lang="th-TH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928662" y="2857496"/>
            <a:ext cx="778674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th-TH" dirty="0" smtClean="0"/>
              <a:t>ตัวแปร</a:t>
            </a:r>
            <a:r>
              <a:rPr lang="en-US" dirty="0" smtClean="0"/>
              <a:t>);</a:t>
            </a:r>
            <a:endParaRPr lang="th-TH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28662" y="3857628"/>
            <a:ext cx="778674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th-TH" dirty="0" smtClean="0"/>
              <a:t>“ข้อความ”</a:t>
            </a:r>
            <a:r>
              <a:rPr lang="en-US" dirty="0" smtClean="0"/>
              <a:t>+</a:t>
            </a:r>
            <a:r>
              <a:rPr lang="th-TH" dirty="0" smtClean="0"/>
              <a:t>ตัวแปร</a:t>
            </a:r>
            <a:r>
              <a:rPr lang="en-US" dirty="0" smtClean="0"/>
              <a:t>);</a:t>
            </a:r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3</a:t>
            </a:fld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285720" y="500042"/>
            <a:ext cx="7072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คำสั่งสำหรับรับค่าผ่านคีย์บอร์ดและแสดงผลทางหน้าจอ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4422"/>
            <a:ext cx="9065627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43050"/>
            <a:ext cx="8229600" cy="2643206"/>
          </a:xfrm>
        </p:spPr>
        <p:txBody>
          <a:bodyPr>
            <a:noAutofit/>
          </a:bodyPr>
          <a:lstStyle/>
          <a:p>
            <a:pPr algn="l"/>
            <a:r>
              <a:rPr lang="en-US" sz="2800" i="1" dirty="0" smtClean="0"/>
              <a:t>String s = </a:t>
            </a:r>
            <a:r>
              <a:rPr lang="en-US" sz="2800" i="1" dirty="0" err="1" smtClean="0"/>
              <a:t>Sc.nextLine</a:t>
            </a:r>
            <a:r>
              <a:rPr lang="en-US" sz="2800" i="1" dirty="0" smtClean="0"/>
              <a:t>(); //</a:t>
            </a:r>
            <a:r>
              <a:rPr lang="th-TH" sz="2800" i="1" dirty="0" smtClean="0"/>
              <a:t>ใช้สำหรับรับค่าเป็น </a:t>
            </a:r>
            <a:r>
              <a:rPr lang="en-US" sz="2800" i="1" dirty="0" smtClean="0"/>
              <a:t>Sting</a:t>
            </a:r>
            <a:br>
              <a:rPr lang="en-US" sz="2800" i="1" dirty="0" smtClean="0"/>
            </a:br>
            <a:r>
              <a:rPr lang="en-US" sz="2800" i="1" dirty="0" err="1" smtClean="0"/>
              <a:t>int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i</a:t>
            </a:r>
            <a:r>
              <a:rPr lang="en-US" sz="2800" i="1" dirty="0" smtClean="0"/>
              <a:t> = </a:t>
            </a:r>
            <a:r>
              <a:rPr lang="en-US" sz="2800" i="1" dirty="0" err="1" smtClean="0"/>
              <a:t>Sc.nextInt</a:t>
            </a:r>
            <a:r>
              <a:rPr lang="en-US" sz="2800" i="1" dirty="0" smtClean="0"/>
              <a:t>(); //</a:t>
            </a:r>
            <a:r>
              <a:rPr lang="th-TH" sz="2800" i="1" dirty="0" smtClean="0"/>
              <a:t>ใช้สำหรับรับค่าเป็น </a:t>
            </a:r>
            <a:r>
              <a:rPr lang="en-US" sz="2800" i="1" dirty="0" err="1" smtClean="0"/>
              <a:t>interger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float f = </a:t>
            </a:r>
            <a:r>
              <a:rPr lang="en-US" sz="2800" i="1" dirty="0" err="1" smtClean="0"/>
              <a:t>Sc.nextFloat</a:t>
            </a:r>
            <a:r>
              <a:rPr lang="en-US" sz="2800" i="1" dirty="0" smtClean="0"/>
              <a:t>(); //</a:t>
            </a:r>
            <a:r>
              <a:rPr lang="th-TH" sz="2800" i="1" dirty="0" smtClean="0"/>
              <a:t>ใช้สำหรับรับค่าเป็น </a:t>
            </a:r>
            <a:r>
              <a:rPr lang="en-US" sz="2800" i="1" dirty="0" smtClean="0"/>
              <a:t>float</a:t>
            </a:r>
            <a:br>
              <a:rPr lang="en-US" sz="2800" i="1" dirty="0" smtClean="0"/>
            </a:br>
            <a:r>
              <a:rPr lang="en-US" sz="2800" i="1" dirty="0" smtClean="0"/>
              <a:t>double d = </a:t>
            </a:r>
            <a:r>
              <a:rPr lang="en-US" sz="2800" i="1" dirty="0" err="1" smtClean="0"/>
              <a:t>Sc.nextDouble</a:t>
            </a:r>
            <a:r>
              <a:rPr lang="en-US" sz="2800" i="1" dirty="0" smtClean="0"/>
              <a:t>(); //</a:t>
            </a:r>
            <a:r>
              <a:rPr lang="th-TH" sz="2800" i="1" dirty="0" smtClean="0"/>
              <a:t>ใช้สำหรับรับค่าเป็น </a:t>
            </a:r>
            <a:r>
              <a:rPr lang="en-US" sz="2800" i="1" dirty="0" smtClean="0"/>
              <a:t>double</a:t>
            </a:r>
            <a:br>
              <a:rPr lang="en-US" sz="2800" i="1" dirty="0" smtClean="0"/>
            </a:br>
            <a:r>
              <a:rPr lang="en-US" sz="2800" i="1" dirty="0" smtClean="0"/>
              <a:t>long l = </a:t>
            </a:r>
            <a:r>
              <a:rPr lang="en-US" sz="2800" i="1" dirty="0" err="1" smtClean="0"/>
              <a:t>Sc.nextLong</a:t>
            </a:r>
            <a:r>
              <a:rPr lang="en-US" sz="2800" i="1" dirty="0" smtClean="0"/>
              <a:t>(); //</a:t>
            </a:r>
            <a:r>
              <a:rPr lang="th-TH" sz="2800" i="1" dirty="0" smtClean="0"/>
              <a:t>ใช้สำหรับรับค่าเป็น </a:t>
            </a:r>
            <a:r>
              <a:rPr lang="en-US" sz="2800" i="1" dirty="0" smtClean="0"/>
              <a:t>long</a:t>
            </a:r>
            <a:endParaRPr lang="th-TH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643182"/>
            <a:ext cx="8229600" cy="1143000"/>
          </a:xfrm>
        </p:spPr>
        <p:txBody>
          <a:bodyPr/>
          <a:lstStyle/>
          <a:p>
            <a:r>
              <a:rPr lang="th-TH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IrisUPC" pitchFamily="34" charset="-34"/>
              </a:rPr>
              <a:t>คำสั่งแบบมีเงื่อนไข</a:t>
            </a:r>
            <a:endParaRPr lang="th-TH" sz="4800" b="1" dirty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5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if…else  (2 </a:t>
            </a:r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เงื่อนไข)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571472" y="1571612"/>
            <a:ext cx="569593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รูปแบบ</a:t>
            </a:r>
            <a:endParaRPr lang="en-US" u="sng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if(</a:t>
            </a:r>
            <a:r>
              <a:rPr lang="th-TH" dirty="0" smtClean="0">
                <a:latin typeface="Angsana New" pitchFamily="18" charset="-34"/>
              </a:rPr>
              <a:t>เงื่อนไข) </a:t>
            </a:r>
            <a:r>
              <a:rPr lang="en-US" dirty="0" smtClean="0">
                <a:latin typeface="Angsana New" pitchFamily="18" charset="-34"/>
              </a:rPr>
              <a:t>{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	</a:t>
            </a:r>
            <a:r>
              <a:rPr lang="th-TH" dirty="0" smtClean="0">
                <a:latin typeface="Angsana New" pitchFamily="18" charset="-34"/>
              </a:rPr>
              <a:t>ถ้าเป็นจริงให้ทำตรงนี้</a:t>
            </a:r>
            <a:endParaRPr lang="en-US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}else{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	</a:t>
            </a:r>
            <a:r>
              <a:rPr lang="th-TH" dirty="0" smtClean="0">
                <a:latin typeface="Angsana New" pitchFamily="18" charset="-34"/>
              </a:rPr>
              <a:t>ถ้าเป็นเท็จให้ทำตรงนี้</a:t>
            </a:r>
            <a:endParaRPr lang="en-US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}</a:t>
            </a:r>
            <a:endParaRPr lang="th-TH" dirty="0"/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6</a:t>
            </a:fld>
            <a:endParaRPr lang="th-TH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643050"/>
            <a:ext cx="4098844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if…else  (2 </a:t>
            </a:r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เงื่อนไข)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7</a:t>
            </a:fld>
            <a:endParaRPr lang="th-TH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214422"/>
            <a:ext cx="843328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if…else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1000100" y="1285860"/>
            <a:ext cx="569593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เงื่อนไขและเครื่องหมาย</a:t>
            </a:r>
            <a:endParaRPr lang="en-US" u="sng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 </a:t>
            </a:r>
            <a:endParaRPr lang="th-TH" dirty="0"/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8</a:t>
            </a:fld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7" y="2071678"/>
            <a:ext cx="6000792" cy="1990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4071942"/>
            <a:ext cx="41931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5000636"/>
            <a:ext cx="5015543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>
                <a:latin typeface="Angsana New" pitchFamily="18" charset="-34"/>
                <a:cs typeface="IrisUPC" pitchFamily="34" charset="-34"/>
              </a:rPr>
              <a:t>คำสั่ง </a:t>
            </a:r>
            <a:r>
              <a:rPr lang="en-US" sz="3600" b="1" dirty="0" smtClean="0">
                <a:latin typeface="Angsana New" pitchFamily="18" charset="-34"/>
                <a:cs typeface="IrisUPC" pitchFamily="34" charset="-34"/>
              </a:rPr>
              <a:t>if…else</a:t>
            </a:r>
            <a:endParaRPr lang="th-TH" sz="3600" b="1" dirty="0">
              <a:latin typeface="Angsana New" pitchFamily="18" charset="-34"/>
              <a:cs typeface="IrisUPC" pitchFamily="34" charset="-34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85720" y="1285860"/>
            <a:ext cx="864396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u="sng" dirty="0" smtClean="0">
                <a:latin typeface="Angsana New" pitchFamily="18" charset="-34"/>
              </a:rPr>
              <a:t>โจทย์ในชั้นเรียน 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dirty="0" smtClean="0">
                <a:latin typeface="Angsana New" pitchFamily="18" charset="-34"/>
              </a:rPr>
              <a:t>ให้นักศึกษาเขียนโปรแกรมเพื่อรับค่าผ่านคีย์บอร์ดจำนวน </a:t>
            </a:r>
            <a:r>
              <a:rPr lang="en-US" dirty="0" smtClean="0">
                <a:latin typeface="Angsana New" pitchFamily="18" charset="-34"/>
              </a:rPr>
              <a:t>1 </a:t>
            </a:r>
            <a:r>
              <a:rPr lang="th-TH" dirty="0" smtClean="0">
                <a:latin typeface="Angsana New" pitchFamily="18" charset="-34"/>
              </a:rPr>
              <a:t>ค่า แล้วให้เปรียบเทียบว่ามีค่ามากกว่าหรือน้อยกว่า </a:t>
            </a:r>
            <a:r>
              <a:rPr lang="en-US" dirty="0" smtClean="0">
                <a:latin typeface="Angsana New" pitchFamily="18" charset="-34"/>
              </a:rPr>
              <a:t>10 </a:t>
            </a:r>
            <a:endParaRPr lang="th-TH" dirty="0" smtClean="0"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dirty="0" smtClean="0">
                <a:latin typeface="Angsana New" pitchFamily="18" charset="-34"/>
              </a:rPr>
              <a:t>	</a:t>
            </a:r>
            <a:r>
              <a:rPr lang="en-US" dirty="0" smtClean="0">
                <a:latin typeface="Angsana New" pitchFamily="18" charset="-34"/>
              </a:rPr>
              <a:t>- </a:t>
            </a:r>
            <a:r>
              <a:rPr lang="th-TH" dirty="0" smtClean="0">
                <a:latin typeface="Angsana New" pitchFamily="18" charset="-34"/>
              </a:rPr>
              <a:t>ถ้ามากกว่า </a:t>
            </a:r>
            <a:r>
              <a:rPr lang="en-US" dirty="0" smtClean="0">
                <a:latin typeface="Angsana New" pitchFamily="18" charset="-34"/>
              </a:rPr>
              <a:t>10</a:t>
            </a:r>
            <a:r>
              <a:rPr lang="th-TH" dirty="0" smtClean="0">
                <a:latin typeface="Angsana New" pitchFamily="18" charset="-34"/>
              </a:rPr>
              <a:t> ให้แสดงค่าว่า 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dirty="0" smtClean="0">
                <a:latin typeface="Angsana New" pitchFamily="18" charset="-34"/>
              </a:rPr>
              <a:t>		</a:t>
            </a:r>
            <a:r>
              <a:rPr lang="en-US" dirty="0" smtClean="0">
                <a:latin typeface="Angsana New" pitchFamily="18" charset="-34"/>
              </a:rPr>
              <a:t>“Number is XXX more than 10”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	- </a:t>
            </a:r>
            <a:r>
              <a:rPr lang="th-TH" dirty="0" smtClean="0">
                <a:latin typeface="Angsana New" pitchFamily="18" charset="-34"/>
              </a:rPr>
              <a:t>ถ้าน้อยกว่า </a:t>
            </a:r>
            <a:r>
              <a:rPr lang="en-US" dirty="0" smtClean="0">
                <a:latin typeface="Angsana New" pitchFamily="18" charset="-34"/>
              </a:rPr>
              <a:t>10 </a:t>
            </a:r>
            <a:r>
              <a:rPr lang="th-TH" dirty="0" smtClean="0">
                <a:latin typeface="Angsana New" pitchFamily="18" charset="-34"/>
              </a:rPr>
              <a:t> ให้แสดงคำว่า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th-TH" dirty="0" smtClean="0">
                <a:latin typeface="Angsana New" pitchFamily="18" charset="-34"/>
              </a:rPr>
              <a:t>		</a:t>
            </a:r>
            <a:r>
              <a:rPr lang="en-US" dirty="0" smtClean="0">
                <a:latin typeface="Angsana New" pitchFamily="18" charset="-34"/>
              </a:rPr>
              <a:t>“Number is XXX less than 10”</a:t>
            </a:r>
          </a:p>
          <a:p>
            <a:pPr marL="342900" indent="-342900" algn="thaiDist"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dirty="0" smtClean="0">
                <a:latin typeface="Angsana New" pitchFamily="18" charset="-34"/>
              </a:rPr>
              <a:t> </a:t>
            </a:r>
            <a:endParaRPr lang="th-TH" dirty="0"/>
          </a:p>
        </p:txBody>
      </p:sp>
      <p:pic>
        <p:nvPicPr>
          <p:cNvPr id="5" name="Picture 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95002" y="0"/>
            <a:ext cx="634684" cy="1000108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7106A-A6E8-4F02-915D-1811BB60CAC9}" type="slidenum">
              <a:rPr lang="th-TH" smtClean="0"/>
              <a:pPr/>
              <a:t>9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409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409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344</Words>
  <Application>Microsoft Office PowerPoint</Application>
  <PresentationFormat>On-screen Show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คำสั่งพื้นฐาน</vt:lpstr>
      <vt:lpstr>Slide 2</vt:lpstr>
      <vt:lpstr>Slide 3</vt:lpstr>
      <vt:lpstr>String s = Sc.nextLine(); //ใช้สำหรับรับค่าเป็น Sting int i = Sc.nextInt(); //ใช้สำหรับรับค่าเป็น interger float f = Sc.nextFloat(); //ใช้สำหรับรับค่าเป็น float double d = Sc.nextDouble(); //ใช้สำหรับรับค่าเป็น double long l = Sc.nextLong(); //ใช้สำหรับรับค่าเป็น long</vt:lpstr>
      <vt:lpstr>คำสั่งแบบมีเงื่อนไข</vt:lpstr>
      <vt:lpstr>คำสั่ง if…else  (2 เงื่อนไข)</vt:lpstr>
      <vt:lpstr>คำสั่ง if…else  (2 เงื่อนไข)</vt:lpstr>
      <vt:lpstr>คำสั่ง if…else</vt:lpstr>
      <vt:lpstr>คำสั่ง if…else</vt:lpstr>
      <vt:lpstr>คำสั่ง if…else  (มากกว่า 2 เงื่อนไข)</vt:lpstr>
      <vt:lpstr>คำสั่ง if…else  (มากกว่า 2 เงื่อนไข)</vt:lpstr>
      <vt:lpstr>คำสั่ง if…else</vt:lpstr>
      <vt:lpstr>คำสั่ง switch…case</vt:lpstr>
      <vt:lpstr>คำสั่ง if…else</vt:lpstr>
      <vt:lpstr>คำสั่ง switch…case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Chan-ITDSG</dc:creator>
  <cp:lastModifiedBy>Chan-ITDSG</cp:lastModifiedBy>
  <cp:revision>138</cp:revision>
  <dcterms:created xsi:type="dcterms:W3CDTF">2013-04-04T04:07:17Z</dcterms:created>
  <dcterms:modified xsi:type="dcterms:W3CDTF">2013-08-04T05:21:35Z</dcterms:modified>
</cp:coreProperties>
</file>